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Montserrat"/>
      <p:regular r:id="rId35"/>
      <p:bold r:id="rId36"/>
      <p:italic r:id="rId37"/>
      <p:boldItalic r:id="rId38"/>
    </p:embeddedFont>
    <p:embeddedFont>
      <p:font typeface="Lora"/>
      <p:regular r:id="rId39"/>
      <p:bold r:id="rId40"/>
      <p:italic r:id="rId41"/>
      <p:boldItalic r:id="rId42"/>
    </p:embeddedFont>
    <p:embeddedFont>
      <p:font typeface="EB Garamond"/>
      <p:regular r:id="rId43"/>
      <p:bold r:id="rId44"/>
      <p:italic r:id="rId45"/>
      <p:boldItalic r:id="rId46"/>
    </p:embeddedFont>
    <p:embeddedFont>
      <p:font typeface="Montserrat ExtraBold"/>
      <p:bold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ora-bold.fntdata"/><Relationship Id="rId20" Type="http://schemas.openxmlformats.org/officeDocument/2006/relationships/slide" Target="slides/slide15.xml"/><Relationship Id="rId42" Type="http://schemas.openxmlformats.org/officeDocument/2006/relationships/font" Target="fonts/Lora-boldItalic.fntdata"/><Relationship Id="rId41" Type="http://schemas.openxmlformats.org/officeDocument/2006/relationships/font" Target="fonts/Lora-italic.fntdata"/><Relationship Id="rId22" Type="http://schemas.openxmlformats.org/officeDocument/2006/relationships/slide" Target="slides/slide17.xml"/><Relationship Id="rId44" Type="http://schemas.openxmlformats.org/officeDocument/2006/relationships/font" Target="fonts/EBGaramond-bold.fntdata"/><Relationship Id="rId21" Type="http://schemas.openxmlformats.org/officeDocument/2006/relationships/slide" Target="slides/slide16.xml"/><Relationship Id="rId43" Type="http://schemas.openxmlformats.org/officeDocument/2006/relationships/font" Target="fonts/EBGaramond-regular.fntdata"/><Relationship Id="rId24" Type="http://schemas.openxmlformats.org/officeDocument/2006/relationships/slide" Target="slides/slide19.xml"/><Relationship Id="rId46" Type="http://schemas.openxmlformats.org/officeDocument/2006/relationships/font" Target="fonts/EBGaramond-boldItalic.fntdata"/><Relationship Id="rId23" Type="http://schemas.openxmlformats.org/officeDocument/2006/relationships/slide" Target="slides/slide18.xml"/><Relationship Id="rId45" Type="http://schemas.openxmlformats.org/officeDocument/2006/relationships/font" Target="fonts/EBGaramond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MontserratExtraBold-boldItalic.fntdata"/><Relationship Id="rId25" Type="http://schemas.openxmlformats.org/officeDocument/2006/relationships/slide" Target="slides/slide20.xml"/><Relationship Id="rId47" Type="http://schemas.openxmlformats.org/officeDocument/2006/relationships/font" Target="fonts/MontserratExtraBold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Montserrat-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bold.fntdata"/><Relationship Id="rId17" Type="http://schemas.openxmlformats.org/officeDocument/2006/relationships/slide" Target="slides/slide12.xml"/><Relationship Id="rId39" Type="http://schemas.openxmlformats.org/officeDocument/2006/relationships/font" Target="fonts/Lora-regular.fntdata"/><Relationship Id="rId16" Type="http://schemas.openxmlformats.org/officeDocument/2006/relationships/slide" Target="slides/slide11.xml"/><Relationship Id="rId38" Type="http://schemas.openxmlformats.org/officeDocument/2006/relationships/font" Target="fonts/Montserrat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9c66742f14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9c66742f14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- Introduction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Lukas - Permitting Process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9d9ab84fc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9d9ab84fc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9c634bb06b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9c634bb06b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9d93b21cd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9d93b21cd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9d9ab84fc9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9d9ab84fc9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graph: can see how increased tests as winter begins lowers the percent positivity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Second: Strange demographics having high cumulative deaths, different than expected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9d71448b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9d71448b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a354f14fbb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a354f14fbb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a354f14fbb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a354f14fbb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a354f14fbb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a354f14fbb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a354f14fbb_7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a354f14fbb_7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a354f14fbb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a354f14fbb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9c66742f14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9c66742f14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9d71448be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9d71448be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9d71448be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9d71448be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a354f14fbb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a354f14fb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9c66742f14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9c66742f14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9c634bb06b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9c634bb06b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9c634bb06b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9c634bb06b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9c634bb06b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9c634bb06b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9c634bb06b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9c634bb06b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9c634bb06b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9c634bb06b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9c66742f14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9c66742f14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9d93b21c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9d93b21c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9c66742f14_2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9c66742f14_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First: say what first graph is (don’t explain), say Project_status has prefile bottleneck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9c66742f14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9c66742f14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9d9ab84f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9d9ab84f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9c66742f14_3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9c66742f14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9d9ab84fc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9d9ab84fc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0.png"/><Relationship Id="rId4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1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5532" l="6787" r="22068" t="4941"/>
          <a:stretch/>
        </p:blipFill>
        <p:spPr>
          <a:xfrm rot="1632260">
            <a:off x="490728" y="856187"/>
            <a:ext cx="2715419" cy="306782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title"/>
          </p:nvPr>
        </p:nvSpPr>
        <p:spPr>
          <a:xfrm>
            <a:off x="311700" y="179875"/>
            <a:ext cx="3905100" cy="9891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CITY</a:t>
            </a:r>
            <a:r>
              <a:rPr lang="en" sz="31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i="1" lang="en" sz="3600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of</a:t>
            </a:r>
            <a:r>
              <a:rPr lang="en" sz="36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BOSTON 	</a:t>
            </a:r>
            <a:endParaRPr sz="360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1509"/>
              <a:buFont typeface="Arial"/>
              <a:buNone/>
            </a:pPr>
            <a:r>
              <a:rPr lang="en" sz="26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PERMITTING</a:t>
            </a:r>
            <a:endParaRPr sz="2650"/>
          </a:p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4700225" y="469675"/>
            <a:ext cx="4140900" cy="53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CS 506 - Team D			</a:t>
            </a:r>
            <a:r>
              <a:rPr lang="en" sz="10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Lukas Werk		Efim Sokolov</a:t>
            </a:r>
            <a:endParaRPr b="1" sz="10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David E. Kim (Team Lead)		Richard Hao		Jackson Fisk</a:t>
            </a:r>
            <a:endParaRPr sz="1400"/>
          </a:p>
        </p:txBody>
      </p:sp>
      <p:sp>
        <p:nvSpPr>
          <p:cNvPr id="57" name="Google Shape;57;p13"/>
          <p:cNvSpPr txBox="1"/>
          <p:nvPr>
            <p:ph type="title"/>
          </p:nvPr>
        </p:nvSpPr>
        <p:spPr>
          <a:xfrm>
            <a:off x="2383200" y="752575"/>
            <a:ext cx="1288200" cy="24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13170"/>
                </a:solidFill>
                <a:latin typeface="Montserrat"/>
                <a:ea typeface="Montserrat"/>
                <a:cs typeface="Montserrat"/>
                <a:sym typeface="Montserrat"/>
              </a:rPr>
              <a:t>Deliverable 3</a:t>
            </a:r>
            <a:endParaRPr sz="600">
              <a:solidFill>
                <a:srgbClr val="013170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4426325" y="1788463"/>
            <a:ext cx="4254300" cy="12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Analyze approved and rejected permits, including those assessed under Article 80, to </a:t>
            </a:r>
            <a:r>
              <a:rPr b="1" lang="en"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uncover insights linked to broader societal, political, and environmental concerns</a:t>
            </a:r>
            <a:r>
              <a:rPr lang="en"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.</a:t>
            </a:r>
            <a:endParaRPr sz="13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9" name="Google Shape;59;p13"/>
          <p:cNvSpPr txBox="1"/>
          <p:nvPr>
            <p:ph type="title"/>
          </p:nvPr>
        </p:nvSpPr>
        <p:spPr>
          <a:xfrm>
            <a:off x="311700" y="3712075"/>
            <a:ext cx="3445500" cy="39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1317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Boston Permitting Process</a:t>
            </a:r>
            <a:endParaRPr sz="2000">
              <a:solidFill>
                <a:srgbClr val="013170"/>
              </a:solidFill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311700" y="4133600"/>
            <a:ext cx="1288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Application</a:t>
            </a:r>
            <a:endParaRPr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Apply and pay underlying fees for the permit</a:t>
            </a:r>
            <a:endParaRPr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2262600" y="4133600"/>
            <a:ext cx="22854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Plan Review &amp; Zoning</a:t>
            </a:r>
            <a:endParaRPr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City examines the plan for compliance with the zoning laws</a:t>
            </a:r>
            <a:endParaRPr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5536800" y="4382288"/>
            <a:ext cx="12075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Approved</a:t>
            </a:r>
            <a:endParaRPr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Valid for six months</a:t>
            </a:r>
            <a:endParaRPr sz="12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5536875" y="3884913"/>
            <a:ext cx="10350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Rejected</a:t>
            </a:r>
            <a:endParaRPr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7287525" y="3884913"/>
            <a:ext cx="9426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Appeal</a:t>
            </a:r>
            <a:endParaRPr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ZBA</a:t>
            </a:r>
            <a:endParaRPr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65" name="Google Shape;65;p13"/>
          <p:cNvCxnSpPr>
            <a:stCxn id="60" idx="3"/>
            <a:endCxn id="61" idx="1"/>
          </p:cNvCxnSpPr>
          <p:nvPr/>
        </p:nvCxnSpPr>
        <p:spPr>
          <a:xfrm>
            <a:off x="1599900" y="4265300"/>
            <a:ext cx="66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" name="Google Shape;66;p13"/>
          <p:cNvCxnSpPr>
            <a:stCxn id="61" idx="3"/>
            <a:endCxn id="62" idx="1"/>
          </p:cNvCxnSpPr>
          <p:nvPr/>
        </p:nvCxnSpPr>
        <p:spPr>
          <a:xfrm>
            <a:off x="4548000" y="4265300"/>
            <a:ext cx="988800" cy="24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" name="Google Shape;67;p13"/>
          <p:cNvCxnSpPr>
            <a:stCxn id="61" idx="3"/>
            <a:endCxn id="63" idx="1"/>
          </p:cNvCxnSpPr>
          <p:nvPr/>
        </p:nvCxnSpPr>
        <p:spPr>
          <a:xfrm flipH="1" rot="10800000">
            <a:off x="4548000" y="4016600"/>
            <a:ext cx="988800" cy="24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" name="Google Shape;68;p13"/>
          <p:cNvCxnSpPr>
            <a:stCxn id="63" idx="3"/>
            <a:endCxn id="64" idx="1"/>
          </p:cNvCxnSpPr>
          <p:nvPr/>
        </p:nvCxnSpPr>
        <p:spPr>
          <a:xfrm>
            <a:off x="6571875" y="4016613"/>
            <a:ext cx="71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" name="Google Shape;69;p13"/>
          <p:cNvCxnSpPr/>
          <p:nvPr/>
        </p:nvCxnSpPr>
        <p:spPr>
          <a:xfrm>
            <a:off x="-5100" y="3598925"/>
            <a:ext cx="9154200" cy="0"/>
          </a:xfrm>
          <a:prstGeom prst="straightConnector1">
            <a:avLst/>
          </a:prstGeom>
          <a:noFill/>
          <a:ln cap="flat" cmpd="sng" w="28575">
            <a:solidFill>
              <a:srgbClr val="01317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4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Demographic </a:t>
            </a:r>
            <a:r>
              <a:rPr lang="en" sz="224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Lorenz Curves and Gini Coefficients</a:t>
            </a:r>
            <a:endParaRPr sz="1385"/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250" y="1097275"/>
            <a:ext cx="3593024" cy="2637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5025" y="1097275"/>
            <a:ext cx="3593024" cy="263769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/>
          <p:nvPr/>
        </p:nvSpPr>
        <p:spPr>
          <a:xfrm>
            <a:off x="1300750" y="3814525"/>
            <a:ext cx="5225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Gini Coefficients by census demographic group:</a:t>
            </a:r>
            <a:endParaRPr sz="13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EB Garamond"/>
              <a:buChar char="●"/>
            </a:pPr>
            <a:r>
              <a:rPr lang="en"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Total: 0.303</a:t>
            </a:r>
            <a:endParaRPr sz="13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EB Garamond"/>
              <a:buChar char="●"/>
            </a:pPr>
            <a:r>
              <a:rPr lang="en"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White alone: 0.181</a:t>
            </a:r>
            <a:endParaRPr sz="13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EB Garamond"/>
              <a:buChar char="●"/>
            </a:pPr>
            <a:r>
              <a:rPr lang="en"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Black or African American alone: 0.446</a:t>
            </a:r>
            <a:endParaRPr sz="13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55" name="Google Shape;155;p22"/>
          <p:cNvSpPr txBox="1"/>
          <p:nvPr/>
        </p:nvSpPr>
        <p:spPr>
          <a:xfrm>
            <a:off x="4769475" y="3964975"/>
            <a:ext cx="3903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EB Garamond"/>
              <a:buChar char="●"/>
            </a:pPr>
            <a:r>
              <a:rPr lang="en"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Asian alone: 0.335</a:t>
            </a:r>
            <a:endParaRPr sz="13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EB Garamond"/>
              <a:buChar char="●"/>
            </a:pPr>
            <a:r>
              <a:rPr lang="en"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Hispanic or Latino: 0.409</a:t>
            </a:r>
            <a:endParaRPr sz="13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EB Garamond"/>
              <a:buChar char="●"/>
            </a:pPr>
            <a:r>
              <a:rPr lang="en"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American Indian and Alaska Native alone: 0.409</a:t>
            </a:r>
            <a:endParaRPr sz="13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idx="4294967295" type="title"/>
          </p:nvPr>
        </p:nvSpPr>
        <p:spPr>
          <a:xfrm>
            <a:off x="224675" y="214825"/>
            <a:ext cx="43029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Extension Project</a:t>
            </a:r>
            <a:endParaRPr b="1" sz="1500"/>
          </a:p>
        </p:txBody>
      </p:sp>
      <p:sp>
        <p:nvSpPr>
          <p:cNvPr id="161" name="Google Shape;161;p23"/>
          <p:cNvSpPr/>
          <p:nvPr/>
        </p:nvSpPr>
        <p:spPr>
          <a:xfrm>
            <a:off x="0" y="235000"/>
            <a:ext cx="89700" cy="395700"/>
          </a:xfrm>
          <a:prstGeom prst="rect">
            <a:avLst/>
          </a:prstGeom>
          <a:solidFill>
            <a:srgbClr val="3563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3"/>
          <p:cNvSpPr txBox="1"/>
          <p:nvPr>
            <p:ph idx="4294967295" type="title"/>
          </p:nvPr>
        </p:nvSpPr>
        <p:spPr>
          <a:xfrm>
            <a:off x="529475" y="824425"/>
            <a:ext cx="2097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Questions</a:t>
            </a:r>
            <a:endParaRPr b="1" sz="800"/>
          </a:p>
        </p:txBody>
      </p:sp>
      <p:sp>
        <p:nvSpPr>
          <p:cNvPr id="163" name="Google Shape;163;p23"/>
          <p:cNvSpPr/>
          <p:nvPr/>
        </p:nvSpPr>
        <p:spPr>
          <a:xfrm>
            <a:off x="304800" y="844600"/>
            <a:ext cx="89700" cy="395700"/>
          </a:xfrm>
          <a:prstGeom prst="rect">
            <a:avLst/>
          </a:prstGeom>
          <a:solidFill>
            <a:srgbClr val="3563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64" name="Google Shape;164;p23"/>
          <p:cNvSpPr txBox="1"/>
          <p:nvPr/>
        </p:nvSpPr>
        <p:spPr>
          <a:xfrm>
            <a:off x="529475" y="1164100"/>
            <a:ext cx="8516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B Garamond"/>
              <a:buChar char="●"/>
            </a:pPr>
            <a:r>
              <a:rPr lang="en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How did the </a:t>
            </a:r>
            <a:r>
              <a:rPr b="1" lang="en" u="sng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pandemic outbreak </a:t>
            </a:r>
            <a:r>
              <a:rPr lang="en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affect the permitting process?</a:t>
            </a:r>
            <a:endParaRPr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B Garamond"/>
              <a:buChar char="●"/>
            </a:pPr>
            <a:r>
              <a:rPr lang="en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What </a:t>
            </a:r>
            <a:r>
              <a:rPr b="1" lang="en" u="sng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factors can be predicted</a:t>
            </a:r>
            <a:r>
              <a:rPr lang="en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 by machine learning to influence permit approvals?</a:t>
            </a:r>
            <a:endParaRPr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5" name="Google Shape;165;p23"/>
          <p:cNvSpPr txBox="1"/>
          <p:nvPr>
            <p:ph idx="4294967295" type="title"/>
          </p:nvPr>
        </p:nvSpPr>
        <p:spPr>
          <a:xfrm>
            <a:off x="529475" y="2043625"/>
            <a:ext cx="2097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Datasets</a:t>
            </a:r>
            <a:endParaRPr b="1" sz="800"/>
          </a:p>
        </p:txBody>
      </p:sp>
      <p:sp>
        <p:nvSpPr>
          <p:cNvPr id="166" name="Google Shape;166;p23"/>
          <p:cNvSpPr/>
          <p:nvPr/>
        </p:nvSpPr>
        <p:spPr>
          <a:xfrm>
            <a:off x="304800" y="2063800"/>
            <a:ext cx="89700" cy="395700"/>
          </a:xfrm>
          <a:prstGeom prst="rect">
            <a:avLst/>
          </a:prstGeom>
          <a:solidFill>
            <a:srgbClr val="3563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67" name="Google Shape;167;p23"/>
          <p:cNvSpPr txBox="1"/>
          <p:nvPr/>
        </p:nvSpPr>
        <p:spPr>
          <a:xfrm>
            <a:off x="529475" y="2383300"/>
            <a:ext cx="8516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B Garamond"/>
              <a:buChar char="●"/>
            </a:pPr>
            <a:r>
              <a:rPr lang="en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Dataset of Massachusetts </a:t>
            </a:r>
            <a:r>
              <a:rPr b="1" lang="en" u="sng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COVID-19 data</a:t>
            </a:r>
            <a:r>
              <a:rPr lang="en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 including dates and confirmed case counts.</a:t>
            </a:r>
            <a:endParaRPr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B Garamond"/>
              <a:buChar char="●"/>
            </a:pPr>
            <a:r>
              <a:rPr b="1" lang="en" u="sng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Combined dataset</a:t>
            </a:r>
            <a:r>
              <a:rPr lang="en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 of approved and rejected permits.</a:t>
            </a:r>
            <a:endParaRPr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8" name="Google Shape;168;p23"/>
          <p:cNvSpPr txBox="1"/>
          <p:nvPr>
            <p:ph idx="4294967295" type="title"/>
          </p:nvPr>
        </p:nvSpPr>
        <p:spPr>
          <a:xfrm>
            <a:off x="529475" y="3262825"/>
            <a:ext cx="2097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Information</a:t>
            </a:r>
            <a:endParaRPr b="1" sz="800"/>
          </a:p>
        </p:txBody>
      </p:sp>
      <p:sp>
        <p:nvSpPr>
          <p:cNvPr id="169" name="Google Shape;169;p23"/>
          <p:cNvSpPr/>
          <p:nvPr/>
        </p:nvSpPr>
        <p:spPr>
          <a:xfrm>
            <a:off x="304800" y="3283000"/>
            <a:ext cx="89700" cy="395700"/>
          </a:xfrm>
          <a:prstGeom prst="rect">
            <a:avLst/>
          </a:prstGeom>
          <a:solidFill>
            <a:srgbClr val="3563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70" name="Google Shape;170;p23"/>
          <p:cNvSpPr txBox="1"/>
          <p:nvPr/>
        </p:nvSpPr>
        <p:spPr>
          <a:xfrm>
            <a:off x="529475" y="3602500"/>
            <a:ext cx="8516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B Garamond"/>
              <a:buChar char="●"/>
            </a:pPr>
            <a:r>
              <a:rPr b="1" lang="en" u="sng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Data visualization</a:t>
            </a:r>
            <a:r>
              <a:rPr lang="en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 to compare trends in COVID-19 and permitting processes over time.</a:t>
            </a:r>
            <a:endParaRPr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B Garamond"/>
              <a:buChar char="●"/>
            </a:pPr>
            <a:r>
              <a:rPr lang="en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Implement a </a:t>
            </a:r>
            <a:r>
              <a:rPr b="1" lang="en" u="sng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decision tree model</a:t>
            </a:r>
            <a:r>
              <a:rPr lang="en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 to illustrate the factors influencing permit approvals and rejections.</a:t>
            </a:r>
            <a:endParaRPr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400"/>
              <a:buFont typeface="EB Garamond"/>
              <a:buChar char="●"/>
            </a:pPr>
            <a:r>
              <a:rPr b="1" lang="en">
                <a:solidFill>
                  <a:srgbClr val="980000"/>
                </a:solidFill>
                <a:latin typeface="EB Garamond"/>
                <a:ea typeface="EB Garamond"/>
                <a:cs typeface="EB Garamond"/>
                <a:sym typeface="EB Garamond"/>
              </a:rPr>
              <a:t>Objective: Explore insights related to societal, political, and environmental factors.</a:t>
            </a:r>
            <a:endParaRPr b="1">
              <a:solidFill>
                <a:srgbClr val="98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71" name="Google Shape;17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0200" y="630698"/>
            <a:ext cx="1256700" cy="12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0200" y="2182002"/>
            <a:ext cx="1256700" cy="1256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625" y="1074387"/>
            <a:ext cx="4057775" cy="269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1850" y="1140425"/>
            <a:ext cx="3779314" cy="256235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4"/>
          <p:cNvSpPr txBox="1"/>
          <p:nvPr>
            <p:ph type="title"/>
          </p:nvPr>
        </p:nvSpPr>
        <p:spPr>
          <a:xfrm>
            <a:off x="224675" y="214825"/>
            <a:ext cx="43029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COVID19 .</a:t>
            </a:r>
            <a:endParaRPr b="1" sz="1500"/>
          </a:p>
        </p:txBody>
      </p:sp>
      <p:sp>
        <p:nvSpPr>
          <p:cNvPr id="180" name="Google Shape;180;p24"/>
          <p:cNvSpPr/>
          <p:nvPr/>
        </p:nvSpPr>
        <p:spPr>
          <a:xfrm>
            <a:off x="0" y="235000"/>
            <a:ext cx="89700" cy="395700"/>
          </a:xfrm>
          <a:prstGeom prst="rect">
            <a:avLst/>
          </a:prstGeom>
          <a:solidFill>
            <a:srgbClr val="3563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0400" y="1348838"/>
            <a:ext cx="4357999" cy="259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36200"/>
            <a:ext cx="4400400" cy="2625112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5"/>
          <p:cNvSpPr txBox="1"/>
          <p:nvPr>
            <p:ph type="title"/>
          </p:nvPr>
        </p:nvSpPr>
        <p:spPr>
          <a:xfrm>
            <a:off x="224675" y="214825"/>
            <a:ext cx="43029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COVID19</a:t>
            </a:r>
            <a:endParaRPr b="1" sz="1500"/>
          </a:p>
        </p:txBody>
      </p:sp>
      <p:sp>
        <p:nvSpPr>
          <p:cNvPr id="188" name="Google Shape;188;p25"/>
          <p:cNvSpPr/>
          <p:nvPr/>
        </p:nvSpPr>
        <p:spPr>
          <a:xfrm>
            <a:off x="0" y="235000"/>
            <a:ext cx="89700" cy="395700"/>
          </a:xfrm>
          <a:prstGeom prst="rect">
            <a:avLst/>
          </a:prstGeom>
          <a:solidFill>
            <a:srgbClr val="3563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7325" y="130813"/>
            <a:ext cx="5353050" cy="23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9975" y="2530613"/>
            <a:ext cx="5428625" cy="248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6"/>
          <p:cNvSpPr txBox="1"/>
          <p:nvPr>
            <p:ph idx="4294967295" type="title"/>
          </p:nvPr>
        </p:nvSpPr>
        <p:spPr>
          <a:xfrm>
            <a:off x="224675" y="214825"/>
            <a:ext cx="43029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COVID19</a:t>
            </a:r>
            <a:endParaRPr b="1" sz="1500"/>
          </a:p>
        </p:txBody>
      </p:sp>
      <p:sp>
        <p:nvSpPr>
          <p:cNvPr id="196" name="Google Shape;196;p26"/>
          <p:cNvSpPr/>
          <p:nvPr/>
        </p:nvSpPr>
        <p:spPr>
          <a:xfrm>
            <a:off x="0" y="235000"/>
            <a:ext cx="89700" cy="395700"/>
          </a:xfrm>
          <a:prstGeom prst="rect">
            <a:avLst/>
          </a:prstGeom>
          <a:solidFill>
            <a:srgbClr val="3563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idx="4294967295" type="title"/>
          </p:nvPr>
        </p:nvSpPr>
        <p:spPr>
          <a:xfrm>
            <a:off x="168025" y="146500"/>
            <a:ext cx="43029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COVID19</a:t>
            </a:r>
            <a:endParaRPr b="1" sz="1500"/>
          </a:p>
        </p:txBody>
      </p:sp>
      <p:sp>
        <p:nvSpPr>
          <p:cNvPr id="202" name="Google Shape;202;p27"/>
          <p:cNvSpPr/>
          <p:nvPr/>
        </p:nvSpPr>
        <p:spPr>
          <a:xfrm>
            <a:off x="0" y="235000"/>
            <a:ext cx="89700" cy="395700"/>
          </a:xfrm>
          <a:prstGeom prst="rect">
            <a:avLst/>
          </a:prstGeom>
          <a:solidFill>
            <a:srgbClr val="3563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400" y="546163"/>
            <a:ext cx="5532002" cy="405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6800" y="911475"/>
            <a:ext cx="4626625" cy="368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8"/>
          <p:cNvSpPr txBox="1"/>
          <p:nvPr>
            <p:ph idx="4294967295" type="title"/>
          </p:nvPr>
        </p:nvSpPr>
        <p:spPr>
          <a:xfrm>
            <a:off x="179350" y="235000"/>
            <a:ext cx="43029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COVID19</a:t>
            </a:r>
            <a:endParaRPr b="1" sz="1500"/>
          </a:p>
        </p:txBody>
      </p:sp>
      <p:sp>
        <p:nvSpPr>
          <p:cNvPr id="210" name="Google Shape;210;p28"/>
          <p:cNvSpPr/>
          <p:nvPr/>
        </p:nvSpPr>
        <p:spPr>
          <a:xfrm>
            <a:off x="0" y="235000"/>
            <a:ext cx="89700" cy="395700"/>
          </a:xfrm>
          <a:prstGeom prst="rect">
            <a:avLst/>
          </a:prstGeom>
          <a:solidFill>
            <a:srgbClr val="3563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10150" y="1155600"/>
            <a:ext cx="4626625" cy="3427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idx="4294967295" type="title"/>
          </p:nvPr>
        </p:nvSpPr>
        <p:spPr>
          <a:xfrm>
            <a:off x="224675" y="214825"/>
            <a:ext cx="43029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COVID19</a:t>
            </a:r>
            <a:endParaRPr b="1" sz="1500"/>
          </a:p>
        </p:txBody>
      </p:sp>
      <p:sp>
        <p:nvSpPr>
          <p:cNvPr id="217" name="Google Shape;217;p29"/>
          <p:cNvSpPr/>
          <p:nvPr/>
        </p:nvSpPr>
        <p:spPr>
          <a:xfrm>
            <a:off x="0" y="235000"/>
            <a:ext cx="89700" cy="395700"/>
          </a:xfrm>
          <a:prstGeom prst="rect">
            <a:avLst/>
          </a:prstGeom>
          <a:solidFill>
            <a:srgbClr val="3563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9925"/>
            <a:ext cx="4371975" cy="356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0025" y="985250"/>
            <a:ext cx="4509525" cy="37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/>
          <p:nvPr>
            <p:ph idx="4294967295" type="title"/>
          </p:nvPr>
        </p:nvSpPr>
        <p:spPr>
          <a:xfrm>
            <a:off x="224675" y="214825"/>
            <a:ext cx="43029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Q-Q Plots</a:t>
            </a:r>
            <a:endParaRPr b="1" sz="1500"/>
          </a:p>
        </p:txBody>
      </p:sp>
      <p:sp>
        <p:nvSpPr>
          <p:cNvPr id="225" name="Google Shape;225;p30"/>
          <p:cNvSpPr/>
          <p:nvPr/>
        </p:nvSpPr>
        <p:spPr>
          <a:xfrm>
            <a:off x="0" y="235000"/>
            <a:ext cx="89700" cy="395700"/>
          </a:xfrm>
          <a:prstGeom prst="rect">
            <a:avLst/>
          </a:prstGeom>
          <a:solidFill>
            <a:srgbClr val="3563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8823" y="845277"/>
            <a:ext cx="4302901" cy="3452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525" y="946150"/>
            <a:ext cx="4051500" cy="32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8625" y="807700"/>
            <a:ext cx="6917074" cy="3999624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1"/>
          <p:cNvSpPr/>
          <p:nvPr/>
        </p:nvSpPr>
        <p:spPr>
          <a:xfrm>
            <a:off x="0" y="235000"/>
            <a:ext cx="89700" cy="395700"/>
          </a:xfrm>
          <a:prstGeom prst="rect">
            <a:avLst/>
          </a:prstGeom>
          <a:solidFill>
            <a:srgbClr val="3563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1"/>
          <p:cNvSpPr txBox="1"/>
          <p:nvPr>
            <p:ph idx="4294967295" type="title"/>
          </p:nvPr>
        </p:nvSpPr>
        <p:spPr>
          <a:xfrm>
            <a:off x="191675" y="235000"/>
            <a:ext cx="43029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COVID19</a:t>
            </a:r>
            <a:endParaRPr b="1"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207825" y="1128875"/>
            <a:ext cx="28791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Current Progress</a:t>
            </a:r>
            <a:endParaRPr b="1" sz="2300"/>
          </a:p>
        </p:txBody>
      </p:sp>
      <p:sp>
        <p:nvSpPr>
          <p:cNvPr id="75" name="Google Shape;75;p14"/>
          <p:cNvSpPr/>
          <p:nvPr/>
        </p:nvSpPr>
        <p:spPr>
          <a:xfrm>
            <a:off x="0" y="1128875"/>
            <a:ext cx="89700" cy="395700"/>
          </a:xfrm>
          <a:prstGeom prst="rect">
            <a:avLst/>
          </a:prstGeom>
          <a:solidFill>
            <a:srgbClr val="3563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 txBox="1"/>
          <p:nvPr/>
        </p:nvSpPr>
        <p:spPr>
          <a:xfrm>
            <a:off x="148825" y="1608325"/>
            <a:ext cx="3312900" cy="24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EB Garamond"/>
              <a:buChar char="●"/>
            </a:pP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D</a:t>
            </a: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ata cleaning &amp; visualizations</a:t>
            </a:r>
            <a:endParaRPr sz="17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EB Garamond"/>
              <a:buChar char="●"/>
            </a:pP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Preliminary Analysis</a:t>
            </a:r>
            <a:endParaRPr sz="17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EB Garamond"/>
              <a:buChar char="●"/>
            </a:pP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Census data merging</a:t>
            </a:r>
            <a:endParaRPr sz="17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EB Garamond"/>
              <a:buChar char="●"/>
            </a:pP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Geospatial visualizations</a:t>
            </a:r>
            <a:endParaRPr sz="17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EB Garamond"/>
              <a:buChar char="●"/>
            </a:pP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Project base questions answered</a:t>
            </a:r>
            <a:endParaRPr sz="17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EB Garamond"/>
              <a:buChar char="●"/>
            </a:pP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Basic Exploratory Analysis</a:t>
            </a:r>
            <a:endParaRPr sz="17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EB Garamond"/>
              <a:buChar char="●"/>
            </a:pP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Extension project </a:t>
            </a:r>
            <a:endParaRPr sz="17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7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7" name="Google Shape;77;p14"/>
          <p:cNvSpPr txBox="1"/>
          <p:nvPr>
            <p:ph type="title"/>
          </p:nvPr>
        </p:nvSpPr>
        <p:spPr>
          <a:xfrm>
            <a:off x="4255550" y="1102988"/>
            <a:ext cx="2598900" cy="36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Datasets</a:t>
            </a:r>
            <a:endParaRPr sz="2300"/>
          </a:p>
        </p:txBody>
      </p:sp>
      <p:sp>
        <p:nvSpPr>
          <p:cNvPr id="78" name="Google Shape;78;p14"/>
          <p:cNvSpPr txBox="1"/>
          <p:nvPr/>
        </p:nvSpPr>
        <p:spPr>
          <a:xfrm>
            <a:off x="3860925" y="2639638"/>
            <a:ext cx="1014900" cy="8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Approved Permits</a:t>
            </a:r>
            <a:endParaRPr sz="90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Approved Building Permits</a:t>
            </a:r>
            <a:endParaRPr sz="9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4998063" y="2665888"/>
            <a:ext cx="9060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Article 80 Permits</a:t>
            </a:r>
            <a:endParaRPr sz="90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Approved Permits subject to Article 80</a:t>
            </a:r>
            <a:endParaRPr sz="90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6041738" y="2665888"/>
            <a:ext cx="10149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Zoning Board of Appeal</a:t>
            </a:r>
            <a:endParaRPr sz="90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ZBA decisions</a:t>
            </a:r>
            <a:endParaRPr sz="90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1" name="Google Shape;81;p14"/>
          <p:cNvSpPr txBox="1"/>
          <p:nvPr/>
        </p:nvSpPr>
        <p:spPr>
          <a:xfrm>
            <a:off x="7194325" y="2665888"/>
            <a:ext cx="9060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Census Data</a:t>
            </a:r>
            <a:endParaRPr sz="90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spcBef>
                <a:spcPts val="1000"/>
              </a:spcBef>
              <a:spcAft>
                <a:spcPts val="1600"/>
              </a:spcAft>
              <a:buNone/>
            </a:pPr>
            <a:r>
              <a:rPr lang="en" sz="9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For additional analysis</a:t>
            </a:r>
            <a:endParaRPr sz="90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82" name="Google Shape;82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>
            <a:off x="4251532" y="2293464"/>
            <a:ext cx="233676" cy="221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>
            <a:off x="5334243" y="2293464"/>
            <a:ext cx="233676" cy="221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>
            <a:off x="6432399" y="2293464"/>
            <a:ext cx="233676" cy="221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>
            <a:off x="7530542" y="2293464"/>
            <a:ext cx="233676" cy="22199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/>
          <p:nvPr/>
        </p:nvSpPr>
        <p:spPr>
          <a:xfrm>
            <a:off x="4047725" y="1154738"/>
            <a:ext cx="89700" cy="395700"/>
          </a:xfrm>
          <a:prstGeom prst="rect">
            <a:avLst/>
          </a:prstGeom>
          <a:solidFill>
            <a:srgbClr val="3563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4"/>
          <p:cNvSpPr txBox="1"/>
          <p:nvPr/>
        </p:nvSpPr>
        <p:spPr>
          <a:xfrm>
            <a:off x="8238000" y="2665888"/>
            <a:ext cx="9060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COVID19</a:t>
            </a:r>
            <a:r>
              <a:rPr lang="en" sz="9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Data</a:t>
            </a:r>
            <a:endParaRPr sz="90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spcBef>
                <a:spcPts val="1000"/>
              </a:spcBef>
              <a:spcAft>
                <a:spcPts val="1600"/>
              </a:spcAft>
              <a:buNone/>
            </a:pPr>
            <a:r>
              <a:rPr lang="en" sz="9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Extension Project</a:t>
            </a:r>
            <a:endParaRPr sz="90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88" name="Google Shape;88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>
            <a:off x="8574217" y="2293464"/>
            <a:ext cx="233676" cy="221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 txBox="1"/>
          <p:nvPr>
            <p:ph idx="4294967295" type="title"/>
          </p:nvPr>
        </p:nvSpPr>
        <p:spPr>
          <a:xfrm>
            <a:off x="224675" y="214825"/>
            <a:ext cx="43029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Prediction Features</a:t>
            </a:r>
            <a:endParaRPr b="1" sz="1500"/>
          </a:p>
        </p:txBody>
      </p:sp>
      <p:sp>
        <p:nvSpPr>
          <p:cNvPr id="240" name="Google Shape;240;p32"/>
          <p:cNvSpPr/>
          <p:nvPr/>
        </p:nvSpPr>
        <p:spPr>
          <a:xfrm>
            <a:off x="0" y="235000"/>
            <a:ext cx="89700" cy="395700"/>
          </a:xfrm>
          <a:prstGeom prst="rect">
            <a:avLst/>
          </a:prstGeom>
          <a:solidFill>
            <a:srgbClr val="3563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500" y="2436875"/>
            <a:ext cx="4728625" cy="255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2050" y="62425"/>
            <a:ext cx="4728625" cy="2554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>
            <p:ph idx="4294967295" type="title"/>
          </p:nvPr>
        </p:nvSpPr>
        <p:spPr>
          <a:xfrm>
            <a:off x="224675" y="214825"/>
            <a:ext cx="43029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Prediction Features</a:t>
            </a:r>
            <a:endParaRPr b="1" sz="1500"/>
          </a:p>
        </p:txBody>
      </p:sp>
      <p:sp>
        <p:nvSpPr>
          <p:cNvPr id="248" name="Google Shape;248;p33"/>
          <p:cNvSpPr/>
          <p:nvPr/>
        </p:nvSpPr>
        <p:spPr>
          <a:xfrm>
            <a:off x="0" y="235000"/>
            <a:ext cx="89700" cy="395700"/>
          </a:xfrm>
          <a:prstGeom prst="rect">
            <a:avLst/>
          </a:prstGeom>
          <a:solidFill>
            <a:srgbClr val="3563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75" y="1077299"/>
            <a:ext cx="4302900" cy="298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1100" y="1077300"/>
            <a:ext cx="4221290" cy="29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/>
          <p:nvPr>
            <p:ph idx="4294967295" type="title"/>
          </p:nvPr>
        </p:nvSpPr>
        <p:spPr>
          <a:xfrm>
            <a:off x="224675" y="214825"/>
            <a:ext cx="43029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Prediction Features</a:t>
            </a:r>
            <a:endParaRPr b="1" sz="1500"/>
          </a:p>
        </p:txBody>
      </p:sp>
      <p:sp>
        <p:nvSpPr>
          <p:cNvPr id="256" name="Google Shape;256;p34"/>
          <p:cNvSpPr/>
          <p:nvPr/>
        </p:nvSpPr>
        <p:spPr>
          <a:xfrm>
            <a:off x="0" y="235000"/>
            <a:ext cx="89700" cy="395700"/>
          </a:xfrm>
          <a:prstGeom prst="rect">
            <a:avLst/>
          </a:prstGeom>
          <a:solidFill>
            <a:srgbClr val="3563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8122" y="588438"/>
            <a:ext cx="4952053" cy="396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937" y="873575"/>
            <a:ext cx="3910374" cy="147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 txBox="1"/>
          <p:nvPr>
            <p:ph type="title"/>
          </p:nvPr>
        </p:nvSpPr>
        <p:spPr>
          <a:xfrm>
            <a:off x="224675" y="214825"/>
            <a:ext cx="2097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Takeaways</a:t>
            </a:r>
            <a:endParaRPr b="1" sz="1500"/>
          </a:p>
        </p:txBody>
      </p:sp>
      <p:sp>
        <p:nvSpPr>
          <p:cNvPr id="264" name="Google Shape;264;p35"/>
          <p:cNvSpPr txBox="1"/>
          <p:nvPr>
            <p:ph type="title"/>
          </p:nvPr>
        </p:nvSpPr>
        <p:spPr>
          <a:xfrm>
            <a:off x="224675" y="4098475"/>
            <a:ext cx="23304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Next Steps</a:t>
            </a:r>
            <a:endParaRPr b="1" sz="1500"/>
          </a:p>
        </p:txBody>
      </p:sp>
      <p:sp>
        <p:nvSpPr>
          <p:cNvPr id="265" name="Google Shape;265;p35"/>
          <p:cNvSpPr/>
          <p:nvPr/>
        </p:nvSpPr>
        <p:spPr>
          <a:xfrm>
            <a:off x="0" y="235000"/>
            <a:ext cx="89700" cy="395700"/>
          </a:xfrm>
          <a:prstGeom prst="rect">
            <a:avLst/>
          </a:prstGeom>
          <a:solidFill>
            <a:srgbClr val="3563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5"/>
          <p:cNvSpPr/>
          <p:nvPr/>
        </p:nvSpPr>
        <p:spPr>
          <a:xfrm>
            <a:off x="0" y="4098475"/>
            <a:ext cx="89700" cy="395700"/>
          </a:xfrm>
          <a:prstGeom prst="rect">
            <a:avLst/>
          </a:prstGeom>
          <a:solidFill>
            <a:srgbClr val="3563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5"/>
          <p:cNvSpPr txBox="1"/>
          <p:nvPr/>
        </p:nvSpPr>
        <p:spPr>
          <a:xfrm>
            <a:off x="224675" y="630700"/>
            <a:ext cx="8615700" cy="12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EB Garamond"/>
              <a:buChar char="●"/>
            </a:pPr>
            <a:r>
              <a:rPr lang="en" sz="15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Emphasis on </a:t>
            </a:r>
            <a:r>
              <a:rPr b="1" lang="en" sz="15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prioritizing relevant and valuable data</a:t>
            </a:r>
            <a:r>
              <a:rPr lang="en" sz="15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 to simplify the process.</a:t>
            </a:r>
            <a:endParaRPr sz="15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"/>
              <a:buChar char="●"/>
            </a:pPr>
            <a:r>
              <a:rPr lang="en" sz="1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Assumption: Location, work type, valuation, and size are key influencers in permit decisions.</a:t>
            </a:r>
            <a:endParaRPr sz="1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68" name="Google Shape;268;p35"/>
          <p:cNvSpPr txBox="1"/>
          <p:nvPr/>
        </p:nvSpPr>
        <p:spPr>
          <a:xfrm>
            <a:off x="229050" y="4494175"/>
            <a:ext cx="8516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EB Garamond"/>
              <a:buChar char="●"/>
            </a:pPr>
            <a:r>
              <a:rPr lang="en" sz="15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Finish extension project and complete final report.</a:t>
            </a:r>
            <a:endParaRPr sz="15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6"/>
          <p:cNvPicPr preferRelativeResize="0"/>
          <p:nvPr/>
        </p:nvPicPr>
        <p:blipFill rotWithShape="1">
          <a:blip r:embed="rId3">
            <a:alphaModFix/>
          </a:blip>
          <a:srcRect b="5532" l="6787" r="22068" t="4941"/>
          <a:stretch/>
        </p:blipFill>
        <p:spPr>
          <a:xfrm rot="1632238">
            <a:off x="2936824" y="251212"/>
            <a:ext cx="4767852" cy="538657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6"/>
          <p:cNvSpPr txBox="1"/>
          <p:nvPr>
            <p:ph type="title"/>
          </p:nvPr>
        </p:nvSpPr>
        <p:spPr>
          <a:xfrm>
            <a:off x="311700" y="179875"/>
            <a:ext cx="3905100" cy="9891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CITY</a:t>
            </a:r>
            <a:r>
              <a:rPr lang="en" sz="31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i="1" lang="en" sz="3600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of</a:t>
            </a:r>
            <a:r>
              <a:rPr lang="en" sz="36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BOSTON 	</a:t>
            </a:r>
            <a:endParaRPr sz="360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1509"/>
              <a:buFont typeface="Arial"/>
              <a:buNone/>
            </a:pPr>
            <a:r>
              <a:rPr lang="en" sz="26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PERMITTING</a:t>
            </a:r>
            <a:endParaRPr sz="2650"/>
          </a:p>
        </p:txBody>
      </p:sp>
      <p:sp>
        <p:nvSpPr>
          <p:cNvPr id="275" name="Google Shape;275;p36"/>
          <p:cNvSpPr txBox="1"/>
          <p:nvPr>
            <p:ph idx="1" type="body"/>
          </p:nvPr>
        </p:nvSpPr>
        <p:spPr>
          <a:xfrm>
            <a:off x="311700" y="1848301"/>
            <a:ext cx="2071500" cy="14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CS 506 - Team D</a:t>
            </a:r>
            <a:endParaRPr b="1" sz="14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David E. Kim (Team Lead)</a:t>
            </a:r>
            <a:endParaRPr sz="14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Lukas Werk</a:t>
            </a:r>
            <a:endParaRPr sz="14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Richard Hao</a:t>
            </a:r>
            <a:endParaRPr sz="14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Efim Sokolov</a:t>
            </a:r>
            <a:endParaRPr sz="14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Jackson Fisk</a:t>
            </a:r>
            <a:endParaRPr/>
          </a:p>
        </p:txBody>
      </p:sp>
      <p:sp>
        <p:nvSpPr>
          <p:cNvPr id="276" name="Google Shape;276;p36"/>
          <p:cNvSpPr txBox="1"/>
          <p:nvPr>
            <p:ph type="title"/>
          </p:nvPr>
        </p:nvSpPr>
        <p:spPr>
          <a:xfrm>
            <a:off x="6735300" y="4426000"/>
            <a:ext cx="2097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Checkpoint A</a:t>
            </a:r>
            <a:endParaRPr sz="1500"/>
          </a:p>
        </p:txBody>
      </p:sp>
      <p:cxnSp>
        <p:nvCxnSpPr>
          <p:cNvPr id="277" name="Google Shape;277;p36"/>
          <p:cNvCxnSpPr/>
          <p:nvPr/>
        </p:nvCxnSpPr>
        <p:spPr>
          <a:xfrm>
            <a:off x="473150" y="1168975"/>
            <a:ext cx="0" cy="53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36"/>
          <p:cNvCxnSpPr/>
          <p:nvPr/>
        </p:nvCxnSpPr>
        <p:spPr>
          <a:xfrm>
            <a:off x="473150" y="3441700"/>
            <a:ext cx="0" cy="15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7"/>
          <p:cNvSpPr txBox="1"/>
          <p:nvPr>
            <p:ph type="title"/>
          </p:nvPr>
        </p:nvSpPr>
        <p:spPr>
          <a:xfrm>
            <a:off x="1560275" y="434825"/>
            <a:ext cx="6023700" cy="60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Boston Permitting Process</a:t>
            </a:r>
            <a:endParaRPr sz="2650"/>
          </a:p>
        </p:txBody>
      </p:sp>
      <p:sp>
        <p:nvSpPr>
          <p:cNvPr id="284" name="Google Shape;284;p37"/>
          <p:cNvSpPr/>
          <p:nvPr/>
        </p:nvSpPr>
        <p:spPr>
          <a:xfrm rot="5400000">
            <a:off x="4519750" y="542525"/>
            <a:ext cx="104400" cy="1099500"/>
          </a:xfrm>
          <a:prstGeom prst="rect">
            <a:avLst/>
          </a:prstGeom>
          <a:solidFill>
            <a:srgbClr val="3563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7"/>
          <p:cNvSpPr txBox="1"/>
          <p:nvPr/>
        </p:nvSpPr>
        <p:spPr>
          <a:xfrm>
            <a:off x="635925" y="2484275"/>
            <a:ext cx="1288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Application</a:t>
            </a:r>
            <a:endParaRPr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Apply and pay underlying fees for the permit</a:t>
            </a:r>
            <a:endParaRPr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86" name="Google Shape;286;p37"/>
          <p:cNvSpPr txBox="1"/>
          <p:nvPr/>
        </p:nvSpPr>
        <p:spPr>
          <a:xfrm>
            <a:off x="2586825" y="2484275"/>
            <a:ext cx="22854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Plan Review &amp; Zoning</a:t>
            </a:r>
            <a:endParaRPr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City examines the plan for compliance with the zoning law</a:t>
            </a: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s</a:t>
            </a:r>
            <a:endParaRPr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87" name="Google Shape;287;p37"/>
          <p:cNvSpPr txBox="1"/>
          <p:nvPr/>
        </p:nvSpPr>
        <p:spPr>
          <a:xfrm>
            <a:off x="5814800" y="3023825"/>
            <a:ext cx="12075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Approved</a:t>
            </a:r>
            <a:endParaRPr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Valid for six months</a:t>
            </a:r>
            <a:endParaRPr sz="12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88" name="Google Shape;288;p37"/>
          <p:cNvSpPr txBox="1"/>
          <p:nvPr/>
        </p:nvSpPr>
        <p:spPr>
          <a:xfrm>
            <a:off x="5814825" y="1944725"/>
            <a:ext cx="10350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Rejected</a:t>
            </a:r>
            <a:endParaRPr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89" name="Google Shape;289;p37"/>
          <p:cNvSpPr txBox="1"/>
          <p:nvPr/>
        </p:nvSpPr>
        <p:spPr>
          <a:xfrm>
            <a:off x="7565475" y="1944725"/>
            <a:ext cx="9426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Appeal</a:t>
            </a:r>
            <a:endParaRPr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ZBA</a:t>
            </a:r>
            <a:endParaRPr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90" name="Google Shape;290;p37"/>
          <p:cNvCxnSpPr>
            <a:stCxn id="285" idx="3"/>
            <a:endCxn id="286" idx="1"/>
          </p:cNvCxnSpPr>
          <p:nvPr/>
        </p:nvCxnSpPr>
        <p:spPr>
          <a:xfrm>
            <a:off x="1924125" y="2615975"/>
            <a:ext cx="66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" name="Google Shape;291;p37"/>
          <p:cNvCxnSpPr>
            <a:stCxn id="286" idx="3"/>
            <a:endCxn id="287" idx="1"/>
          </p:cNvCxnSpPr>
          <p:nvPr/>
        </p:nvCxnSpPr>
        <p:spPr>
          <a:xfrm>
            <a:off x="4872225" y="2615975"/>
            <a:ext cx="942600" cy="53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2" name="Google Shape;292;p37"/>
          <p:cNvCxnSpPr>
            <a:stCxn id="286" idx="3"/>
            <a:endCxn id="288" idx="1"/>
          </p:cNvCxnSpPr>
          <p:nvPr/>
        </p:nvCxnSpPr>
        <p:spPr>
          <a:xfrm flipH="1" rot="10800000">
            <a:off x="4872225" y="2076575"/>
            <a:ext cx="942600" cy="53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3" name="Google Shape;293;p37"/>
          <p:cNvCxnSpPr>
            <a:stCxn id="288" idx="3"/>
            <a:endCxn id="289" idx="1"/>
          </p:cNvCxnSpPr>
          <p:nvPr/>
        </p:nvCxnSpPr>
        <p:spPr>
          <a:xfrm>
            <a:off x="6849825" y="2076425"/>
            <a:ext cx="71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"/>
          <p:cNvSpPr txBox="1"/>
          <p:nvPr>
            <p:ph type="title"/>
          </p:nvPr>
        </p:nvSpPr>
        <p:spPr>
          <a:xfrm>
            <a:off x="3039300" y="434825"/>
            <a:ext cx="3065400" cy="60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Datasets</a:t>
            </a:r>
            <a:endParaRPr sz="2650"/>
          </a:p>
        </p:txBody>
      </p:sp>
      <p:sp>
        <p:nvSpPr>
          <p:cNvPr id="299" name="Google Shape;299;p38"/>
          <p:cNvSpPr/>
          <p:nvPr/>
        </p:nvSpPr>
        <p:spPr>
          <a:xfrm rot="5400000">
            <a:off x="4519750" y="542525"/>
            <a:ext cx="104400" cy="1099500"/>
          </a:xfrm>
          <a:prstGeom prst="rect">
            <a:avLst/>
          </a:prstGeom>
          <a:solidFill>
            <a:srgbClr val="3563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8"/>
          <p:cNvSpPr txBox="1"/>
          <p:nvPr/>
        </p:nvSpPr>
        <p:spPr>
          <a:xfrm>
            <a:off x="1246013" y="2440050"/>
            <a:ext cx="1288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Approved Permits</a:t>
            </a:r>
            <a:endParaRPr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Approved Building Permits</a:t>
            </a:r>
            <a:endParaRPr sz="12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01" name="Google Shape;301;p38"/>
          <p:cNvSpPr txBox="1"/>
          <p:nvPr/>
        </p:nvSpPr>
        <p:spPr>
          <a:xfrm>
            <a:off x="3089838" y="2440050"/>
            <a:ext cx="11277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Article 80 Permits</a:t>
            </a:r>
            <a:endParaRPr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Approved Permits subject to Article 80</a:t>
            </a:r>
            <a:endParaRPr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02" name="Google Shape;302;p38"/>
          <p:cNvSpPr txBox="1"/>
          <p:nvPr/>
        </p:nvSpPr>
        <p:spPr>
          <a:xfrm>
            <a:off x="4773175" y="2440050"/>
            <a:ext cx="14931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Zoning Board of Appeal</a:t>
            </a:r>
            <a:endParaRPr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ZBA decisions</a:t>
            </a:r>
            <a:endParaRPr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03" name="Google Shape;303;p38"/>
          <p:cNvSpPr txBox="1"/>
          <p:nvPr/>
        </p:nvSpPr>
        <p:spPr>
          <a:xfrm>
            <a:off x="6798500" y="2440050"/>
            <a:ext cx="10995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Census Data</a:t>
            </a:r>
            <a:endParaRPr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For additional analysis</a:t>
            </a:r>
            <a:endParaRPr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04" name="Google Shape;304;p3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>
            <a:off x="1592488" y="1816450"/>
            <a:ext cx="371775" cy="3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>
            <a:off x="3467800" y="1816450"/>
            <a:ext cx="371775" cy="3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>
            <a:off x="5239450" y="1816450"/>
            <a:ext cx="371775" cy="3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>
            <a:off x="7011100" y="1816450"/>
            <a:ext cx="371775" cy="3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9"/>
          <p:cNvSpPr txBox="1"/>
          <p:nvPr>
            <p:ph type="title"/>
          </p:nvPr>
        </p:nvSpPr>
        <p:spPr>
          <a:xfrm>
            <a:off x="518050" y="2269800"/>
            <a:ext cx="1293900" cy="60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Goal</a:t>
            </a:r>
            <a:endParaRPr sz="2650"/>
          </a:p>
        </p:txBody>
      </p:sp>
      <p:sp>
        <p:nvSpPr>
          <p:cNvPr id="313" name="Google Shape;313;p39"/>
          <p:cNvSpPr txBox="1"/>
          <p:nvPr/>
        </p:nvSpPr>
        <p:spPr>
          <a:xfrm>
            <a:off x="3817950" y="2080800"/>
            <a:ext cx="4224900" cy="9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Analyze both the approved and rejected permits, including those assessed under Article 80, to </a:t>
            </a:r>
            <a:r>
              <a:rPr b="1" lang="en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uncover insights linked to broader societal, political, and environmental concerns</a:t>
            </a:r>
            <a:r>
              <a:rPr lang="en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.</a:t>
            </a:r>
            <a:endParaRPr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14" name="Google Shape;314;p39"/>
          <p:cNvSpPr/>
          <p:nvPr/>
        </p:nvSpPr>
        <p:spPr>
          <a:xfrm>
            <a:off x="0" y="1525800"/>
            <a:ext cx="174300" cy="2091900"/>
          </a:xfrm>
          <a:prstGeom prst="rect">
            <a:avLst/>
          </a:prstGeom>
          <a:solidFill>
            <a:srgbClr val="3563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/>
          <p:nvPr>
            <p:ph type="title"/>
          </p:nvPr>
        </p:nvSpPr>
        <p:spPr>
          <a:xfrm>
            <a:off x="220313" y="1893450"/>
            <a:ext cx="23304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Division of Labor</a:t>
            </a:r>
            <a:endParaRPr b="1" sz="1500"/>
          </a:p>
        </p:txBody>
      </p:sp>
      <p:sp>
        <p:nvSpPr>
          <p:cNvPr id="320" name="Google Shape;320;p40"/>
          <p:cNvSpPr txBox="1"/>
          <p:nvPr>
            <p:ph type="title"/>
          </p:nvPr>
        </p:nvSpPr>
        <p:spPr>
          <a:xfrm>
            <a:off x="224675" y="214825"/>
            <a:ext cx="2097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Meetings</a:t>
            </a:r>
            <a:endParaRPr b="1" sz="1500"/>
          </a:p>
        </p:txBody>
      </p:sp>
      <p:sp>
        <p:nvSpPr>
          <p:cNvPr id="321" name="Google Shape;321;p40"/>
          <p:cNvSpPr/>
          <p:nvPr/>
        </p:nvSpPr>
        <p:spPr>
          <a:xfrm>
            <a:off x="0" y="235000"/>
            <a:ext cx="89700" cy="395700"/>
          </a:xfrm>
          <a:prstGeom prst="rect">
            <a:avLst/>
          </a:prstGeom>
          <a:solidFill>
            <a:srgbClr val="3563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0"/>
          <p:cNvSpPr/>
          <p:nvPr/>
        </p:nvSpPr>
        <p:spPr>
          <a:xfrm>
            <a:off x="-4362" y="1893450"/>
            <a:ext cx="89700" cy="395700"/>
          </a:xfrm>
          <a:prstGeom prst="rect">
            <a:avLst/>
          </a:prstGeom>
          <a:solidFill>
            <a:srgbClr val="3563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0"/>
          <p:cNvSpPr txBox="1"/>
          <p:nvPr/>
        </p:nvSpPr>
        <p:spPr>
          <a:xfrm>
            <a:off x="224675" y="720300"/>
            <a:ext cx="3305100" cy="8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Fridays	9 AM</a:t>
            </a:r>
            <a:endParaRPr sz="17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Sundays	9:30 PM</a:t>
            </a:r>
            <a:endParaRPr sz="1900"/>
          </a:p>
        </p:txBody>
      </p:sp>
      <p:sp>
        <p:nvSpPr>
          <p:cNvPr id="324" name="Google Shape;324;p40"/>
          <p:cNvSpPr txBox="1"/>
          <p:nvPr/>
        </p:nvSpPr>
        <p:spPr>
          <a:xfrm>
            <a:off x="224675" y="2646050"/>
            <a:ext cx="3305100" cy="20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D.K.	</a:t>
            </a: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	Project Lead and ZBA</a:t>
            </a:r>
            <a:endParaRPr sz="17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R.H.</a:t>
            </a: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		</a:t>
            </a: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Approved Permits</a:t>
            </a:r>
            <a:endParaRPr sz="17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E.S.</a:t>
            </a: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		</a:t>
            </a: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Census &amp; Geospatial</a:t>
            </a:r>
            <a:endParaRPr sz="17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J.F.</a:t>
            </a: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		Article 80 Permits</a:t>
            </a:r>
            <a:endParaRPr sz="17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L.W.</a:t>
            </a: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		Data Prep. &amp; Cleaning</a:t>
            </a:r>
            <a:endParaRPr sz="17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25" name="Google Shape;325;p40"/>
          <p:cNvSpPr txBox="1"/>
          <p:nvPr>
            <p:ph type="title"/>
          </p:nvPr>
        </p:nvSpPr>
        <p:spPr>
          <a:xfrm>
            <a:off x="4186400" y="474725"/>
            <a:ext cx="24894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Current Progress</a:t>
            </a:r>
            <a:endParaRPr b="1" sz="1500"/>
          </a:p>
        </p:txBody>
      </p:sp>
      <p:sp>
        <p:nvSpPr>
          <p:cNvPr id="326" name="Google Shape;326;p40"/>
          <p:cNvSpPr/>
          <p:nvPr/>
        </p:nvSpPr>
        <p:spPr>
          <a:xfrm>
            <a:off x="3961725" y="494900"/>
            <a:ext cx="89700" cy="395700"/>
          </a:xfrm>
          <a:prstGeom prst="rect">
            <a:avLst/>
          </a:prstGeom>
          <a:solidFill>
            <a:srgbClr val="3563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0"/>
          <p:cNvSpPr txBox="1"/>
          <p:nvPr/>
        </p:nvSpPr>
        <p:spPr>
          <a:xfrm>
            <a:off x="4127400" y="954175"/>
            <a:ext cx="4765500" cy="3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EB Garamond"/>
              <a:buChar char="●"/>
            </a:pP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Initial data cleaning</a:t>
            </a:r>
            <a:endParaRPr sz="17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EB Garamond"/>
              <a:buChar char="●"/>
            </a:pP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Initial visualizations</a:t>
            </a:r>
            <a:endParaRPr sz="17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EB Garamond"/>
              <a:buChar char="●"/>
            </a:pP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Preliminary Analyses</a:t>
            </a:r>
            <a:endParaRPr sz="17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EB Garamond"/>
              <a:buChar char="●"/>
            </a:pP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Census data merging</a:t>
            </a:r>
            <a:endParaRPr sz="17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EB Garamond"/>
              <a:buChar char="●"/>
            </a:pP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Geospatial visualizations</a:t>
            </a:r>
            <a:endParaRPr sz="17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EB Garamond"/>
              <a:buChar char="●"/>
            </a:pP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Project base questions answered</a:t>
            </a:r>
            <a:endParaRPr sz="17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EB Garamond"/>
              <a:buChar char="●"/>
            </a:pP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Exploratory Analyses</a:t>
            </a:r>
            <a:endParaRPr sz="17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EB Garamond"/>
              <a:buChar char="●"/>
            </a:pP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Extension project started</a:t>
            </a:r>
            <a:endParaRPr sz="17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7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1"/>
          <p:cNvSpPr txBox="1"/>
          <p:nvPr>
            <p:ph type="title"/>
          </p:nvPr>
        </p:nvSpPr>
        <p:spPr>
          <a:xfrm>
            <a:off x="224675" y="214825"/>
            <a:ext cx="2097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Takeaways</a:t>
            </a:r>
            <a:endParaRPr b="1" sz="1500"/>
          </a:p>
        </p:txBody>
      </p:sp>
      <p:sp>
        <p:nvSpPr>
          <p:cNvPr id="333" name="Google Shape;333;p41"/>
          <p:cNvSpPr txBox="1"/>
          <p:nvPr>
            <p:ph type="title"/>
          </p:nvPr>
        </p:nvSpPr>
        <p:spPr>
          <a:xfrm>
            <a:off x="220300" y="2571750"/>
            <a:ext cx="23304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Next Steps</a:t>
            </a:r>
            <a:endParaRPr b="1" sz="1500"/>
          </a:p>
        </p:txBody>
      </p:sp>
      <p:sp>
        <p:nvSpPr>
          <p:cNvPr id="334" name="Google Shape;334;p41"/>
          <p:cNvSpPr/>
          <p:nvPr/>
        </p:nvSpPr>
        <p:spPr>
          <a:xfrm>
            <a:off x="0" y="235000"/>
            <a:ext cx="89700" cy="395700"/>
          </a:xfrm>
          <a:prstGeom prst="rect">
            <a:avLst/>
          </a:prstGeom>
          <a:solidFill>
            <a:srgbClr val="3563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1"/>
          <p:cNvSpPr/>
          <p:nvPr/>
        </p:nvSpPr>
        <p:spPr>
          <a:xfrm>
            <a:off x="-4375" y="2571750"/>
            <a:ext cx="89700" cy="395700"/>
          </a:xfrm>
          <a:prstGeom prst="rect">
            <a:avLst/>
          </a:prstGeom>
          <a:solidFill>
            <a:srgbClr val="3563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1"/>
          <p:cNvSpPr txBox="1"/>
          <p:nvPr/>
        </p:nvSpPr>
        <p:spPr>
          <a:xfrm>
            <a:off x="224675" y="630700"/>
            <a:ext cx="8516400" cy="1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EB Garamond"/>
              <a:buChar char="●"/>
            </a:pP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Additional data and merging techniques are needed </a:t>
            </a:r>
            <a:endParaRPr sz="17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EB Garamond"/>
              <a:buChar char="●"/>
            </a:pP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Assumptions such as the impact of COVID-19 will need to be backed up by additional analysis</a:t>
            </a:r>
            <a:endParaRPr sz="17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EB Garamond"/>
              <a:buChar char="●"/>
            </a:pP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One or two more please</a:t>
            </a:r>
            <a:endParaRPr sz="17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7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37" name="Google Shape;337;p41"/>
          <p:cNvSpPr txBox="1"/>
          <p:nvPr/>
        </p:nvSpPr>
        <p:spPr>
          <a:xfrm>
            <a:off x="224675" y="2967450"/>
            <a:ext cx="85164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EB Garamond"/>
              <a:buChar char="●"/>
            </a:pP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Continue finding </a:t>
            </a:r>
            <a:r>
              <a:rPr lang="en" sz="1700" u="sng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environmental</a:t>
            </a:r>
            <a:r>
              <a:rPr lang="en" sz="1700" u="sng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 and political patterns</a:t>
            </a: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 and selectively investigating further</a:t>
            </a:r>
            <a:endParaRPr sz="17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EB Garamond"/>
              <a:buChar char="●"/>
            </a:pP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Improve our results by exploring different </a:t>
            </a:r>
            <a:r>
              <a:rPr lang="en" sz="1700" u="sng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data subsets and cleaning optimizations</a:t>
            </a:r>
            <a:endParaRPr sz="1700" u="sng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EB Garamond"/>
              <a:buChar char="●"/>
            </a:pP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Work toward </a:t>
            </a:r>
            <a:r>
              <a:rPr lang="en" sz="1700" u="sng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telling a story</a:t>
            </a: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 with our data and shaping our </a:t>
            </a:r>
            <a:r>
              <a:rPr lang="en" sz="1700" u="sng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final report</a:t>
            </a:r>
            <a:endParaRPr sz="1700" u="sng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EB Garamond"/>
              <a:buChar char="●"/>
            </a:pP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Begin the initial stages of our </a:t>
            </a:r>
            <a:r>
              <a:rPr lang="en" sz="1700" u="sng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extension project</a:t>
            </a:r>
            <a:endParaRPr sz="1700" u="sng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7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1040400" y="140400"/>
            <a:ext cx="7063200" cy="60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4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Approved Permits by Type and Valuation</a:t>
            </a:r>
            <a:endParaRPr sz="1385"/>
          </a:p>
        </p:txBody>
      </p:sp>
      <p:sp>
        <p:nvSpPr>
          <p:cNvPr id="94" name="Google Shape;94;p15"/>
          <p:cNvSpPr/>
          <p:nvPr/>
        </p:nvSpPr>
        <p:spPr>
          <a:xfrm rot="5400000">
            <a:off x="4519750" y="161525"/>
            <a:ext cx="104400" cy="1099500"/>
          </a:xfrm>
          <a:prstGeom prst="rect">
            <a:avLst/>
          </a:prstGeom>
          <a:solidFill>
            <a:srgbClr val="3563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225" y="1718600"/>
            <a:ext cx="4033900" cy="24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718600"/>
            <a:ext cx="4033900" cy="2497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4196"/>
              <a:buFont typeface="Arial"/>
              <a:buNone/>
            </a:pPr>
            <a:r>
              <a:rPr lang="en" sz="224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Appeal Distributions by Neighborhood</a:t>
            </a:r>
            <a:endParaRPr sz="1385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6"/>
          <p:cNvGrpSpPr/>
          <p:nvPr/>
        </p:nvGrpSpPr>
        <p:grpSpPr>
          <a:xfrm>
            <a:off x="4862308" y="1536634"/>
            <a:ext cx="3401005" cy="2512892"/>
            <a:chOff x="4354913" y="1245173"/>
            <a:chExt cx="3296825" cy="2283202"/>
          </a:xfrm>
        </p:grpSpPr>
        <p:pic>
          <p:nvPicPr>
            <p:cNvPr id="103" name="Google Shape;103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54913" y="1245173"/>
              <a:ext cx="3296825" cy="2116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16"/>
            <p:cNvPicPr preferRelativeResize="0"/>
            <p:nvPr/>
          </p:nvPicPr>
          <p:blipFill rotWithShape="1">
            <a:blip r:embed="rId4">
              <a:alphaModFix/>
            </a:blip>
            <a:srcRect b="0" l="0" r="0" t="89527"/>
            <a:stretch/>
          </p:blipFill>
          <p:spPr>
            <a:xfrm>
              <a:off x="4377575" y="3314875"/>
              <a:ext cx="3251500" cy="21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5" name="Google Shape;105;p16"/>
          <p:cNvGrpSpPr/>
          <p:nvPr/>
        </p:nvGrpSpPr>
        <p:grpSpPr>
          <a:xfrm>
            <a:off x="598370" y="1583661"/>
            <a:ext cx="3401069" cy="2418832"/>
            <a:chOff x="570138" y="1311000"/>
            <a:chExt cx="3251500" cy="2264400"/>
          </a:xfrm>
        </p:grpSpPr>
        <p:pic>
          <p:nvPicPr>
            <p:cNvPr id="106" name="Google Shape;106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0414" y="1311000"/>
              <a:ext cx="3190961" cy="2116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16"/>
            <p:cNvPicPr preferRelativeResize="0"/>
            <p:nvPr/>
          </p:nvPicPr>
          <p:blipFill rotWithShape="1">
            <a:blip r:embed="rId4">
              <a:alphaModFix/>
            </a:blip>
            <a:srcRect b="0" l="0" r="0" t="89527"/>
            <a:stretch/>
          </p:blipFill>
          <p:spPr>
            <a:xfrm>
              <a:off x="570138" y="3361900"/>
              <a:ext cx="3251500" cy="213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/>
          <p:nvPr/>
        </p:nvSpPr>
        <p:spPr>
          <a:xfrm rot="5400000">
            <a:off x="4519750" y="161525"/>
            <a:ext cx="104400" cy="1099500"/>
          </a:xfrm>
          <a:prstGeom prst="rect">
            <a:avLst/>
          </a:prstGeom>
          <a:solidFill>
            <a:srgbClr val="3563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/>
          <p:cNvSpPr txBox="1"/>
          <p:nvPr>
            <p:ph type="title"/>
          </p:nvPr>
        </p:nvSpPr>
        <p:spPr>
          <a:xfrm>
            <a:off x="1040400" y="159575"/>
            <a:ext cx="7063200" cy="60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4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Categories and</a:t>
            </a:r>
            <a:r>
              <a:rPr lang="en" sz="224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 Status </a:t>
            </a:r>
            <a:r>
              <a:rPr lang="en" sz="224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Article 80</a:t>
            </a:r>
            <a:endParaRPr sz="1385"/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49200"/>
            <a:ext cx="4952499" cy="293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0600" y="1249194"/>
            <a:ext cx="3736550" cy="3280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/>
          <p:nvPr/>
        </p:nvSpPr>
        <p:spPr>
          <a:xfrm rot="5400000">
            <a:off x="4519750" y="161525"/>
            <a:ext cx="104400" cy="1099500"/>
          </a:xfrm>
          <a:prstGeom prst="rect">
            <a:avLst/>
          </a:prstGeom>
          <a:solidFill>
            <a:srgbClr val="3563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 txBox="1"/>
          <p:nvPr>
            <p:ph type="title"/>
          </p:nvPr>
        </p:nvSpPr>
        <p:spPr>
          <a:xfrm>
            <a:off x="1040400" y="140400"/>
            <a:ext cx="7063200" cy="60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4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Appealed Permits Counts and Status</a:t>
            </a:r>
            <a:endParaRPr sz="1385"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975" y="1482575"/>
            <a:ext cx="5178174" cy="261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8075" y="1619950"/>
            <a:ext cx="3300800" cy="255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/>
        </p:nvSpPr>
        <p:spPr>
          <a:xfrm>
            <a:off x="924650" y="338500"/>
            <a:ext cx="66063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4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Income and Demographic Distributions</a:t>
            </a:r>
            <a:endParaRPr sz="1385">
              <a:solidFill>
                <a:schemeClr val="dk1"/>
              </a:solidFill>
            </a:endParaRPr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8400" y="1073075"/>
            <a:ext cx="3793425" cy="34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675" y="1141725"/>
            <a:ext cx="3676982" cy="343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/>
          <p:nvPr/>
        </p:nvSpPr>
        <p:spPr>
          <a:xfrm rot="5400000">
            <a:off x="4519750" y="161525"/>
            <a:ext cx="104400" cy="1099500"/>
          </a:xfrm>
          <a:prstGeom prst="rect">
            <a:avLst/>
          </a:prstGeom>
          <a:solidFill>
            <a:srgbClr val="3563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0"/>
          <p:cNvSpPr txBox="1"/>
          <p:nvPr>
            <p:ph type="title"/>
          </p:nvPr>
        </p:nvSpPr>
        <p:spPr>
          <a:xfrm>
            <a:off x="1040400" y="140400"/>
            <a:ext cx="7063200" cy="60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4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Development Distribution</a:t>
            </a:r>
            <a:endParaRPr sz="1385"/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05" y="991075"/>
            <a:ext cx="4401344" cy="3256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9050" y="915875"/>
            <a:ext cx="4307017" cy="407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/>
        </p:nvSpPr>
        <p:spPr>
          <a:xfrm>
            <a:off x="586125" y="94050"/>
            <a:ext cx="72552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4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Income </a:t>
            </a:r>
            <a:r>
              <a:rPr lang="en" sz="224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Lorenz Curves and Gini Coefficients</a:t>
            </a:r>
            <a:endParaRPr sz="1385">
              <a:solidFill>
                <a:schemeClr val="dk1"/>
              </a:solidFill>
            </a:endParaRPr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500" y="1148350"/>
            <a:ext cx="3708874" cy="248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1" y="1148350"/>
            <a:ext cx="3708926" cy="248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 txBox="1"/>
          <p:nvPr/>
        </p:nvSpPr>
        <p:spPr>
          <a:xfrm>
            <a:off x="586125" y="3775163"/>
            <a:ext cx="3886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Gini Coefficients</a:t>
            </a:r>
            <a:endParaRPr sz="13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EB Garamond"/>
              <a:buChar char="●"/>
            </a:pPr>
            <a:r>
              <a:rPr lang="en"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Income-Population: 0.48 (US is 0.47)</a:t>
            </a:r>
            <a:endParaRPr sz="13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EB Garamond"/>
              <a:buChar char="●"/>
            </a:pPr>
            <a:r>
              <a:rPr lang="en"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Income-Development for approved: -0.395</a:t>
            </a:r>
            <a:endParaRPr sz="13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EB Garamond"/>
              <a:buChar char="●"/>
            </a:pPr>
            <a:r>
              <a:rPr lang="en"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Income-Development for rejected: -0.512</a:t>
            </a:r>
            <a:endParaRPr sz="13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